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876" r:id="rId6"/>
    <p:sldId id="877" r:id="rId7"/>
    <p:sldId id="878" r:id="rId8"/>
    <p:sldId id="874" r:id="rId9"/>
    <p:sldId id="880" r:id="rId10"/>
    <p:sldId id="857" r:id="rId11"/>
    <p:sldId id="854" r:id="rId12"/>
    <p:sldId id="875" r:id="rId13"/>
    <p:sldId id="267" r:id="rId14"/>
    <p:sldId id="283" r:id="rId15"/>
    <p:sldId id="860" r:id="rId16"/>
    <p:sldId id="861" r:id="rId17"/>
    <p:sldId id="862" r:id="rId18"/>
    <p:sldId id="881" r:id="rId19"/>
    <p:sldId id="879" r:id="rId20"/>
    <p:sldId id="863" r:id="rId21"/>
    <p:sldId id="864" r:id="rId22"/>
    <p:sldId id="865" r:id="rId23"/>
    <p:sldId id="868" r:id="rId24"/>
    <p:sldId id="873" r:id="rId25"/>
    <p:sldId id="297" r:id="rId26"/>
    <p:sldId id="869" r:id="rId27"/>
    <p:sldId id="872" r:id="rId28"/>
    <p:sldId id="856"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43DF"/>
    <a:srgbClr val="D2D2D2"/>
    <a:srgbClr val="D9D9D9"/>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699" autoAdjust="0"/>
  </p:normalViewPr>
  <p:slideViewPr>
    <p:cSldViewPr snapToGrid="0">
      <p:cViewPr varScale="1">
        <p:scale>
          <a:sx n="85" d="100"/>
          <a:sy n="85" d="100"/>
        </p:scale>
        <p:origin x="1306" y="74"/>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7/25/2020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dotnet-architectur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tnet.microsoft.com/learn/dotnet/architecture-guid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1DIDWWKk8B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11</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 </a:t>
            </a:r>
            <a:r>
              <a:rPr lang="en-US" dirty="0" err="1"/>
              <a:t>merguje</a:t>
            </a:r>
            <a:r>
              <a:rPr lang="en-US" dirty="0"/>
              <a:t> </a:t>
            </a:r>
            <a:r>
              <a:rPr lang="en-US" dirty="0" err="1"/>
              <a:t>sie</a:t>
            </a:r>
            <a:r>
              <a:rPr lang="en-US" dirty="0"/>
              <a:t> do </a:t>
            </a:r>
            <a:r>
              <a:rPr lang="en-US" dirty="0" err="1"/>
              <a:t>.net</a:t>
            </a:r>
            <a:r>
              <a:rPr lang="en-US" dirty="0"/>
              <a:t> core (</a:t>
            </a:r>
            <a:r>
              <a:rPr lang="en-US" dirty="0" err="1"/>
              <a:t>juz</a:t>
            </a:r>
            <a:r>
              <a:rPr lang="en-US" dirty="0"/>
              <a:t> jest)</a:t>
            </a:r>
          </a:p>
          <a:p>
            <a:endParaRPr lang="en-US" dirty="0"/>
          </a:p>
          <a:p>
            <a:r>
              <a:rPr lang="en-US" dirty="0"/>
              <a:t>A </a:t>
            </a:r>
            <a:r>
              <a:rPr lang="en-US" dirty="0" err="1"/>
              <a:t>.net</a:t>
            </a:r>
            <a:r>
              <a:rPr lang="en-US" dirty="0"/>
              <a:t> framework </a:t>
            </a:r>
            <a:r>
              <a:rPr lang="en-US" dirty="0" err="1"/>
              <a:t>wymiera</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035400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Don’t forget we released .NET Core 3.1 LTS release. This is the version you want to be on as it is our latest long-term support release so download it today. </a:t>
            </a:r>
          </a:p>
          <a:p>
            <a:endParaRPr lang="en-US" sz="1200"/>
          </a:p>
          <a:p>
            <a:r>
              <a:rPr lang="en-US" sz="1200"/>
              <a:t>We’ve added Windows Desktop support with Windows Forms and WPF support. This brings the capabilities of .NET Core to these UI frameworks which millions of .NET developers are building on today. Particularly useful is the flexible deployment with side-by-side and self-contained EXEs so you don’t have to have .NET installed on the machine first anymore.</a:t>
            </a:r>
          </a:p>
          <a:p>
            <a:endParaRPr lang="en-US" sz="1200"/>
          </a:p>
          <a:p>
            <a:r>
              <a:rPr lang="en-US" sz="1200"/>
              <a:t>We also have some exiting new things for Web developers with Blazor, adding full-stack web development with C# and Razor, allowing you to build beautiful and responsive Single Page Apps without having to write JavaScript!</a:t>
            </a:r>
          </a:p>
          <a:p>
            <a:endParaRPr lang="en-US" sz="1200"/>
          </a:p>
          <a:p>
            <a:r>
              <a:rPr lang="en-US" sz="1200"/>
              <a:t>Additionally we have a ton of improvements for building better cloud native, scalable apps and microservices with ASP.NET and of course some exciting C# 8.0 language features. </a:t>
            </a:r>
          </a:p>
          <a:p>
            <a:endParaRPr lang="en-US" sz="12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7/25/2020 17:44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03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782463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https://github.com/dotnet-architecture</a:t>
            </a:r>
            <a:endParaRPr lang="en-US" dirty="0"/>
          </a:p>
          <a:p>
            <a:r>
              <a:rPr lang="en-US" dirty="0">
                <a:hlinkClick r:id="rId4"/>
              </a:rPr>
              <a:t>https://dotnet.microsoft.com/learn/dotnet/architecture-guides</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6795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seeing significant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Talk to data points above</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Additional data points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 moved from 7</a:t>
            </a:r>
            <a:r>
              <a:rPr lang="en-US" baseline="30000"/>
              <a:t>th</a:t>
            </a:r>
            <a:r>
              <a:rPr lang="en-US"/>
              <a:t> to 5</a:t>
            </a:r>
            <a:r>
              <a:rPr lang="en-US" baseline="30000"/>
              <a:t>th</a:t>
            </a:r>
            <a:r>
              <a:rPr lang="en-US"/>
              <a:t> in TIOBE Language Index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-.NET Core 3 is fastest adopted version of .NET, 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-dotnet org on GitHub has been top 3 highest velocity projects three years in a row as named by CNCF (see slide 13 for details)</a:t>
            </a:r>
          </a:p>
          <a:p>
            <a:endParaRPr lang="en-US"/>
          </a:p>
          <a:p>
            <a:r>
              <a:rPr lang="en-US"/>
              <a:t>Sources:</a:t>
            </a:r>
          </a:p>
          <a:p>
            <a:r>
              <a:rPr lang="en-US"/>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a:rPr>
              <a:t>https://github.com/cncf/velocity/</a:t>
            </a:r>
            <a:r>
              <a:rPr lang="en-US" sz="1200"/>
              <a:t> </a:t>
            </a:r>
          </a:p>
          <a:p>
            <a:r>
              <a:rPr lang="en-US"/>
              <a:t>https://octoverse.github.com/</a:t>
            </a:r>
          </a:p>
          <a:p>
            <a:r>
              <a:rPr lang="en-US"/>
              <a:t>https://www.techempower.com/benchmarks/#section=data-r18&amp;hw=ph&amp;test=plaintext </a:t>
            </a:r>
          </a:p>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7/25/2020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our user base keeps growing!</a:t>
            </a:r>
          </a:p>
          <a:p>
            <a:endParaRPr lang="en-US" b="1"/>
          </a:p>
          <a:p>
            <a:r>
              <a:rPr lang="en-US" b="0"/>
              <a:t>We’ve seen significant growth with .NET Core, our open source, cross-platform .NET, now has surpassed 1.5 million active developers per month and we’ve seen over 600 thousand new developers in the last year. </a:t>
            </a:r>
          </a:p>
          <a:p>
            <a:endParaRPr lang="en-US" b="0"/>
          </a:p>
          <a:p>
            <a:r>
              <a:rPr lang="en-US" b="0"/>
              <a:t>We’re also now seeing over 1 million deployments to Linux from Visual Studio. </a:t>
            </a:r>
          </a:p>
          <a:p>
            <a:endParaRPr lang="en-US" b="0"/>
          </a:p>
          <a:p>
            <a:r>
              <a:rPr lang="en-US" b="0"/>
              <a:t>&lt;CLICK&gt;</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5</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https://www.youtube.com/watch?v=1DIDWWKk8Bg</a:t>
            </a:r>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7/25/2020 17:44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1735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659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208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042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 id="2147483771" r:id="rId17"/>
    <p:sldLayoutId id="2147483772" r:id="rId18"/>
    <p:sldLayoutId id="214748377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cs.microsoft.com/en-us/lear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dotnet.microsoft.com/learn/dotnet/architecture-guides" TargetMode="External"/><Relationship Id="rId4" Type="http://schemas.openxmlformats.org/officeDocument/2006/relationships/hyperlink" Target="https://github.com/dotnet-architectur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hyperlink" Target="https://www.techempower.com/benchmarks/#section=data-r18&amp;hw=ph&amp;test=plaintext"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4.png"/><Relationship Id="rId11" Type="http://schemas.openxmlformats.org/officeDocument/2006/relationships/hyperlink" Target="https://octoverse.github.com/" TargetMode="External"/><Relationship Id="rId5" Type="http://schemas.openxmlformats.org/officeDocument/2006/relationships/image" Target="../media/image23.svg"/><Relationship Id="rId10" Type="http://schemas.openxmlformats.org/officeDocument/2006/relationships/hyperlink" Target="https://github.com/cncf/velocity/" TargetMode="External"/><Relationship Id="rId4" Type="http://schemas.openxmlformats.org/officeDocument/2006/relationships/image" Target="../media/image22.png"/><Relationship Id="rId9" Type="http://schemas.openxmlformats.org/officeDocument/2006/relationships/hyperlink" Target="https://insights.stackoverflow.com/survey/2019#most-loved-dreaded-and-want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www.techempower.com/benchmarks/#section=data-r15&amp;hw=ph&amp;test=plainte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aka.ms/aspnet/benchmark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extLst>
                    <a:ext uri="{A12FA001-AC4F-418D-AE19-62706E023703}">
                      <ahyp:hlinkClr xmlns:ahyp="http://schemas.microsoft.com/office/drawing/2018/hyperlinkcolor" val="tx"/>
                    </a:ext>
                  </a:extLst>
                </a:hlinkClick>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solidFill>
                  <a:schemeClr val="tx1">
                    <a:lumMod val="50000"/>
                  </a:schemeClr>
                </a:solidFill>
                <a:effectLst/>
                <a:uLnTx/>
                <a:uFillTx/>
                <a:latin typeface="Segoe UI Semibold"/>
                <a:ea typeface="+mn-ea"/>
                <a:cs typeface="Segoe UI" pitchFamily="34" charset="0"/>
              </a:rPr>
              <a:t>.NET Core 3.1</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Long-Term Support (LTS) </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Modern</a:t>
            </a:r>
            <a:r>
              <a:rPr kumimoji="0" lang="en-US" sz="2000" b="0" i="0" u="none" strike="noStrike" kern="1200" cap="none" spc="0" normalizeH="0" noProof="0" dirty="0">
                <a:ln>
                  <a:noFill/>
                </a:ln>
                <a:solidFill>
                  <a:schemeClr val="tx1">
                    <a:lumMod val="50000"/>
                  </a:schemeClr>
                </a:solidFill>
                <a:effectLst/>
                <a:uLnTx/>
                <a:uFillTx/>
                <a:latin typeface="Segoe UI"/>
                <a:ea typeface="+mn-ea"/>
                <a:cs typeface="Segoe UI Semilight" panose="020B0402040204020203" pitchFamily="34" charset="0"/>
              </a:rPr>
              <a:t> web UI with ASP.NET </a:t>
            </a:r>
            <a:r>
              <a:rPr kumimoji="0" lang="en-US" sz="2000" b="0" i="0" u="none" strike="noStrike" kern="1200" cap="none" spc="0" normalizeH="0" noProof="0" dirty="0" err="1">
                <a:ln>
                  <a:noFill/>
                </a:ln>
                <a:solidFill>
                  <a:schemeClr val="tx1">
                    <a:lumMod val="50000"/>
                  </a:schemeClr>
                </a:solidFill>
                <a:effectLst/>
                <a:uLnTx/>
                <a:uFillTx/>
                <a:latin typeface="Segoe UI"/>
                <a:ea typeface="+mn-ea"/>
                <a:cs typeface="Segoe UI Semilight" panose="020B0402040204020203" pitchFamily="34" charset="0"/>
              </a:rPr>
              <a:t>Blazor</a:t>
            </a:r>
            <a:endPar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strike="noStrike" kern="1200" cap="none" spc="0" normalizeH="0" baseline="0" noProof="0">
                <a:ln>
                  <a:noFill/>
                </a:ln>
                <a:solidFill>
                  <a:schemeClr val="accent1"/>
                </a:solidFill>
                <a:effectLst/>
                <a:uLnTx/>
                <a:uFillTx/>
                <a:latin typeface="Segoe UI"/>
                <a:ea typeface="+mn-ea"/>
                <a:cs typeface="+mn-cs"/>
              </a:rPr>
              <a:t>dot.net/get-core3</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3" name="Picture 2">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p:txBody>
          <a:bodyPr/>
          <a:lstStyle/>
          <a:p>
            <a:r>
              <a:rPr lang="en-US" sz="4800" spc="-50" dirty="0">
                <a:solidFill>
                  <a:schemeClr val="tx1">
                    <a:lumMod val="50000"/>
                  </a:schemeClr>
                </a:solidFill>
                <a:latin typeface="Segoe UI Semibold"/>
                <a:cs typeface="Segoe UI"/>
              </a:rPr>
              <a:t>One .NET vision</a:t>
            </a:r>
            <a:r>
              <a:rPr lang="pl-PL" sz="4800" spc="-50" dirty="0">
                <a:solidFill>
                  <a:schemeClr val="tx1">
                    <a:lumMod val="50000"/>
                  </a:schemeClr>
                </a:solidFill>
                <a:latin typeface="Segoe UI Semibold"/>
              </a:rPr>
              <a:t> </a:t>
            </a:r>
            <a:r>
              <a:rPr lang="en-US" dirty="0">
                <a:cs typeface="Segoe UI"/>
              </a:rPr>
              <a:t>– .NET 5 to 6 "wave"</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5824" y="1809749"/>
            <a:ext cx="3000375" cy="6953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5823" y="4005264"/>
            <a:ext cx="3000375" cy="6953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5823" y="2907506"/>
            <a:ext cx="3000375"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5822" y="2907506"/>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2925" y="1824007"/>
            <a:ext cx="7620000" cy="286232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Single SDK, one BCL, unified toolchain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Cross-platform native UI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Cross-platform web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Cloud native investments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7888" y="5587005"/>
            <a:ext cx="7896225"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lumMod val="50000"/>
                  </a:schemeClr>
                </a:solidFill>
                <a:effectLst/>
                <a:uLnTx/>
                <a:uFillTx/>
                <a:latin typeface="Segoe UI"/>
                <a:ea typeface="+mn-ea"/>
                <a:cs typeface="+mn-cs"/>
              </a:rPr>
              <a:t>.NET has the best of breed solutions for all modern workloads</a:t>
            </a:r>
          </a:p>
        </p:txBody>
      </p:sp>
    </p:spTree>
    <p:extLst>
      <p:ext uri="{BB962C8B-B14F-4D97-AF65-F5344CB8AC3E}">
        <p14:creationId xmlns:p14="http://schemas.microsoft.com/office/powerpoint/2010/main" val="169976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 to .NET 6 “wave”</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9" y="3767206"/>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tx2">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p:spPr>
              <p:style>
                <a:lnRef idx="3">
                  <a:schemeClr val="lt1"/>
                </a:lnRef>
                <a:fillRef idx="1">
                  <a:schemeClr val="accent1"/>
                </a:fillRef>
                <a:effectRef idx="1">
                  <a:schemeClr val="accent1"/>
                </a:effectRef>
                <a:fontRef idx="minor">
                  <a:schemeClr val="lt1"/>
                </a:fontRef>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1" name="Group 50">
            <a:extLst>
              <a:ext uri="{FF2B5EF4-FFF2-40B4-BE49-F238E27FC236}">
                <a16:creationId xmlns:a16="http://schemas.microsoft.com/office/drawing/2014/main" id="{31AE2A07-668A-4BC6-8C10-97B68D19DC82}"/>
              </a:ext>
            </a:extLst>
          </p:cNvPr>
          <p:cNvGrpSpPr/>
          <p:nvPr/>
        </p:nvGrpSpPr>
        <p:grpSpPr>
          <a:xfrm>
            <a:off x="9273271" y="1683299"/>
            <a:ext cx="2357651" cy="4579563"/>
            <a:chOff x="9273271" y="1683299"/>
            <a:chExt cx="2357651" cy="4579563"/>
          </a:xfrm>
        </p:grpSpPr>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grpSp>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571320"/>
            <a:ext cx="1101883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1"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anim calcmode="lin" valueType="num">
                                      <p:cBhvr>
                                        <p:cTn id="81" dur="500" fill="hold"/>
                                        <p:tgtEl>
                                          <p:spTgt spid="25"/>
                                        </p:tgtEl>
                                        <p:attrNameLst>
                                          <p:attrName>ppt_x</p:attrName>
                                        </p:attrNameLst>
                                      </p:cBhvr>
                                      <p:tavLst>
                                        <p:tav tm="0">
                                          <p:val>
                                            <p:strVal val="#ppt_x"/>
                                          </p:val>
                                        </p:tav>
                                        <p:tav tm="100000">
                                          <p:val>
                                            <p:strVal val="#ppt_x"/>
                                          </p:val>
                                        </p:tav>
                                      </p:tavLst>
                                    </p:anim>
                                    <p:anim calcmode="lin" valueType="num">
                                      <p:cBhvr>
                                        <p:cTn id="82" dur="500" fill="hold"/>
                                        <p:tgtEl>
                                          <p:spTgt spid="25"/>
                                        </p:tgtEl>
                                        <p:attrNameLst>
                                          <p:attrName>ppt_y</p:attrName>
                                        </p:attrNameLst>
                                      </p:cBhvr>
                                      <p:tavLst>
                                        <p:tav tm="0">
                                          <p:val>
                                            <p:strVal val="#ppt_y+.1"/>
                                          </p:val>
                                        </p:tav>
                                        <p:tav tm="100000">
                                          <p:val>
                                            <p:strVal val="#ppt_y"/>
                                          </p:val>
                                        </p:tav>
                                      </p:tavLst>
                                    </p:anim>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xEl>
                                              <p:pRg st="0" end="0"/>
                                            </p:txEl>
                                          </p:spTgt>
                                        </p:tgtEl>
                                        <p:attrNameLst>
                                          <p:attrName>style.visibility</p:attrName>
                                        </p:attrNameLst>
                                      </p:cBhvr>
                                      <p:to>
                                        <p:strVal val="visible"/>
                                      </p:to>
                                    </p:set>
                                    <p:animEffect transition="in" filter="fade">
                                      <p:cBhvr>
                                        <p:cTn id="88" dur="500"/>
                                        <p:tgtEl>
                                          <p:spTgt spid="28">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1" end="1"/>
                                            </p:txEl>
                                          </p:spTgt>
                                        </p:tgtEl>
                                        <p:attrNameLst>
                                          <p:attrName>style.visibility</p:attrName>
                                        </p:attrNameLst>
                                      </p:cBhvr>
                                      <p:to>
                                        <p:strVal val="visible"/>
                                      </p:to>
                                    </p:set>
                                    <p:animEffect transition="in" filter="fade">
                                      <p:cBhvr>
                                        <p:cTn id="91" dur="500"/>
                                        <p:tgtEl>
                                          <p:spTgt spid="28">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2" end="2"/>
                                            </p:txEl>
                                          </p:spTgt>
                                        </p:tgtEl>
                                        <p:attrNameLst>
                                          <p:attrName>style.visibility</p:attrName>
                                        </p:attrNameLst>
                                      </p:cBhvr>
                                      <p:to>
                                        <p:strVal val="visible"/>
                                      </p:to>
                                    </p:set>
                                    <p:animEffect transition="in" filter="fade">
                                      <p:cBhvr>
                                        <p:cTn id="94"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2A8BD-FD6B-455F-89C3-94E86E6D1E9E}"/>
              </a:ext>
            </a:extLst>
          </p:cNvPr>
          <p:cNvSpPr>
            <a:spLocks noGrp="1"/>
          </p:cNvSpPr>
          <p:nvPr>
            <p:ph type="body" sz="quarter" idx="10"/>
          </p:nvPr>
        </p:nvSpPr>
        <p:spPr>
          <a:xfrm>
            <a:off x="269239" y="1189177"/>
            <a:ext cx="11653523" cy="4890954"/>
          </a:xfrm>
        </p:spPr>
        <p:txBody>
          <a:bodyPr/>
          <a:lstStyle/>
          <a:p>
            <a:r>
              <a:rPr lang="en-US" dirty="0"/>
              <a:t>Faster cross-platform development with WSL</a:t>
            </a:r>
          </a:p>
          <a:p>
            <a:r>
              <a:rPr lang="en-US" dirty="0"/>
              <a:t>Smaller microservices, </a:t>
            </a:r>
            <a:br>
              <a:rPr lang="en-US" dirty="0"/>
            </a:br>
            <a:r>
              <a:rPr lang="en-US" dirty="0"/>
              <a:t>single file EXE,</a:t>
            </a:r>
            <a:br>
              <a:rPr lang="en-US" dirty="0"/>
            </a:br>
            <a:r>
              <a:rPr lang="en-US" dirty="0"/>
              <a:t>top-level C# programs (C# 9.0)</a:t>
            </a:r>
          </a:p>
          <a:p>
            <a:r>
              <a:rPr lang="en-US" dirty="0" err="1"/>
              <a:t>Opinioneted</a:t>
            </a:r>
            <a:r>
              <a:rPr lang="en-US" dirty="0"/>
              <a:t> .NET microservices &amp; orchestration tool “Project </a:t>
            </a:r>
            <a:r>
              <a:rPr lang="en-US" dirty="0" err="1"/>
              <a:t>Tye</a:t>
            </a:r>
            <a:r>
              <a:rPr lang="en-US" dirty="0"/>
              <a:t>”</a:t>
            </a:r>
          </a:p>
          <a:p>
            <a:r>
              <a:rPr lang="en-US" dirty="0"/>
              <a:t>High-performance reverse proxy </a:t>
            </a:r>
            <a:br>
              <a:rPr lang="en-US" dirty="0"/>
            </a:br>
            <a:r>
              <a:rPr lang="en-US" dirty="0"/>
              <a:t>“Project YARP”</a:t>
            </a:r>
          </a:p>
        </p:txBody>
      </p:sp>
      <p:sp>
        <p:nvSpPr>
          <p:cNvPr id="3" name="Title 2">
            <a:extLst>
              <a:ext uri="{FF2B5EF4-FFF2-40B4-BE49-F238E27FC236}">
                <a16:creationId xmlns:a16="http://schemas.microsoft.com/office/drawing/2014/main" id="{4DCB1BA5-5144-43FF-BD8B-DEF1C3986970}"/>
              </a:ext>
            </a:extLst>
          </p:cNvPr>
          <p:cNvSpPr>
            <a:spLocks noGrp="1"/>
          </p:cNvSpPr>
          <p:nvPr>
            <p:ph type="title"/>
          </p:nvPr>
        </p:nvSpPr>
        <p:spPr/>
        <p:txBody>
          <a:bodyPr/>
          <a:lstStyle/>
          <a:p>
            <a:r>
              <a:rPr lang="en-US" dirty="0"/>
              <a:t>Cloud native investments</a:t>
            </a:r>
          </a:p>
        </p:txBody>
      </p:sp>
    </p:spTree>
    <p:extLst>
      <p:ext uri="{BB962C8B-B14F-4D97-AF65-F5344CB8AC3E}">
        <p14:creationId xmlns:p14="http://schemas.microsoft.com/office/powerpoint/2010/main" val="21876244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162178"/>
          </a:xfrm>
        </p:spPr>
        <p:txBody>
          <a:bodyPr/>
          <a:lstStyle/>
          <a:p>
            <a:r>
              <a:rPr lang="en-US" dirty="0"/>
              <a:t>Learn more</a:t>
            </a:r>
          </a:p>
        </p:txBody>
      </p:sp>
    </p:spTree>
    <p:extLst>
      <p:ext uri="{BB962C8B-B14F-4D97-AF65-F5344CB8AC3E}">
        <p14:creationId xmlns:p14="http://schemas.microsoft.com/office/powerpoint/2010/main" val="29190620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824754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D418D-764C-49DC-B9A8-A18BD0D14F6B}"/>
              </a:ext>
            </a:extLst>
          </p:cNvPr>
          <p:cNvSpPr>
            <a:spLocks noGrp="1"/>
          </p:cNvSpPr>
          <p:nvPr>
            <p:ph type="body" sz="quarter" idx="10"/>
          </p:nvPr>
        </p:nvSpPr>
        <p:spPr>
          <a:xfrm>
            <a:off x="269239" y="1189177"/>
            <a:ext cx="11653523" cy="727700"/>
          </a:xfrm>
        </p:spPr>
        <p:txBody>
          <a:bodyPr/>
          <a:lstStyle/>
          <a:p>
            <a:pPr marL="0" indent="0">
              <a:buNone/>
            </a:pPr>
            <a:r>
              <a:rPr lang="en-US" dirty="0">
                <a:hlinkClick r:id="rId2"/>
              </a:rPr>
              <a:t>https://docs.microsoft.com/en-us/learn/</a:t>
            </a:r>
            <a:endParaRPr lang="en-US" dirty="0"/>
          </a:p>
        </p:txBody>
      </p:sp>
      <p:sp>
        <p:nvSpPr>
          <p:cNvPr id="3" name="Title 2">
            <a:extLst>
              <a:ext uri="{FF2B5EF4-FFF2-40B4-BE49-F238E27FC236}">
                <a16:creationId xmlns:a16="http://schemas.microsoft.com/office/drawing/2014/main" id="{F31BC3FE-7213-4B2A-B05F-0CA8D081AA93}"/>
              </a:ext>
            </a:extLst>
          </p:cNvPr>
          <p:cNvSpPr>
            <a:spLocks noGrp="1"/>
          </p:cNvSpPr>
          <p:nvPr>
            <p:ph type="title"/>
          </p:nvPr>
        </p:nvSpPr>
        <p:spPr/>
        <p:txBody>
          <a:bodyPr/>
          <a:lstStyle/>
          <a:p>
            <a:r>
              <a:rPr lang="en-US" dirty="0"/>
              <a:t>Learn? Microsoft Learn</a:t>
            </a:r>
          </a:p>
        </p:txBody>
      </p:sp>
      <p:pic>
        <p:nvPicPr>
          <p:cNvPr id="4" name="Picture 3">
            <a:extLst>
              <a:ext uri="{FF2B5EF4-FFF2-40B4-BE49-F238E27FC236}">
                <a16:creationId xmlns:a16="http://schemas.microsoft.com/office/drawing/2014/main" id="{295F59B7-0592-4144-9DE8-3BAE943DE72C}"/>
              </a:ext>
            </a:extLst>
          </p:cNvPr>
          <p:cNvPicPr>
            <a:picLocks noChangeAspect="1"/>
          </p:cNvPicPr>
          <p:nvPr/>
        </p:nvPicPr>
        <p:blipFill>
          <a:blip r:embed="rId3"/>
          <a:stretch>
            <a:fillRect/>
          </a:stretch>
        </p:blipFill>
        <p:spPr>
          <a:xfrm>
            <a:off x="3517750" y="1978734"/>
            <a:ext cx="8674249" cy="4879265"/>
          </a:xfrm>
          <a:prstGeom prst="rect">
            <a:avLst/>
          </a:prstGeom>
        </p:spPr>
      </p:pic>
    </p:spTree>
    <p:extLst>
      <p:ext uri="{BB962C8B-B14F-4D97-AF65-F5344CB8AC3E}">
        <p14:creationId xmlns:p14="http://schemas.microsoft.com/office/powerpoint/2010/main" val="11353097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B7EE3-7229-48CA-8EF9-2EA4CF0CEE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D60033C-02CD-4042-94A1-A542FF2314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726611C-F31B-4B4B-89E0-DC25E9CA94E8}"/>
              </a:ext>
            </a:extLst>
          </p:cNvPr>
          <p:cNvPicPr>
            <a:picLocks noChangeAspect="1"/>
          </p:cNvPicPr>
          <p:nvPr/>
        </p:nvPicPr>
        <p:blipFill>
          <a:blip r:embed="rId3"/>
          <a:stretch>
            <a:fillRect/>
          </a:stretch>
        </p:blipFill>
        <p:spPr>
          <a:xfrm>
            <a:off x="0" y="456791"/>
            <a:ext cx="12774109" cy="7185436"/>
          </a:xfrm>
          <a:prstGeom prst="rect">
            <a:avLst/>
          </a:prstGeom>
        </p:spPr>
      </p:pic>
      <p:sp>
        <p:nvSpPr>
          <p:cNvPr id="6" name="TextBox 5">
            <a:extLst>
              <a:ext uri="{FF2B5EF4-FFF2-40B4-BE49-F238E27FC236}">
                <a16:creationId xmlns:a16="http://schemas.microsoft.com/office/drawing/2014/main" id="{60730D4A-ECE8-49D9-975C-9878C963AC11}"/>
              </a:ext>
            </a:extLst>
          </p:cNvPr>
          <p:cNvSpPr txBox="1"/>
          <p:nvPr/>
        </p:nvSpPr>
        <p:spPr>
          <a:xfrm>
            <a:off x="5705921" y="-5794"/>
            <a:ext cx="6653604" cy="646331"/>
          </a:xfrm>
          <a:prstGeom prst="rect">
            <a:avLst/>
          </a:prstGeom>
          <a:noFill/>
        </p:spPr>
        <p:txBody>
          <a:bodyPr wrap="square">
            <a:spAutoFit/>
          </a:bodyPr>
          <a:lstStyle/>
          <a:p>
            <a:r>
              <a:rPr lang="en-US" dirty="0">
                <a:hlinkClick r:id="rId4"/>
              </a:rPr>
              <a:t>https://github.com/dotnet-architecture</a:t>
            </a:r>
            <a:endParaRPr lang="en-US" dirty="0"/>
          </a:p>
          <a:p>
            <a:r>
              <a:rPr lang="en-US" dirty="0">
                <a:hlinkClick r:id="rId5"/>
              </a:rPr>
              <a:t>https://dotnet.microsoft.com/learn/dotnet/architecture-guides</a:t>
            </a:r>
            <a:endParaRPr lang="en-US" dirty="0"/>
          </a:p>
        </p:txBody>
      </p:sp>
    </p:spTree>
    <p:extLst>
      <p:ext uri="{BB962C8B-B14F-4D97-AF65-F5344CB8AC3E}">
        <p14:creationId xmlns:p14="http://schemas.microsoft.com/office/powerpoint/2010/main" val="2743270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592647" y="451905"/>
            <a:ext cx="10345738" cy="900113"/>
          </a:xfrm>
        </p:spPr>
        <p:txBody>
          <a:bodyPr/>
          <a:lstStyle/>
          <a:p>
            <a:r>
              <a:rPr lang="en-US">
                <a:solidFill>
                  <a:schemeClr val="tx1"/>
                </a:solidFill>
              </a:rPr>
              <a:t>.NET ecosystem momentum </a:t>
            </a:r>
            <a:endParaRPr lang="en-US">
              <a:solidFill>
                <a:schemeClr val="tx1"/>
              </a:solidFill>
              <a:latin typeface="Segoe UI" panose="020B0502040204020203" pitchFamily="34" charset="0"/>
              <a:cs typeface="Segoe UI" panose="020B0502040204020203" pitchFamily="34" charset="0"/>
            </a:endParaRPr>
          </a:p>
        </p:txBody>
      </p:sp>
      <p:sp>
        <p:nvSpPr>
          <p:cNvPr id="46" name="3 arrow"/>
          <p:cNvSpPr/>
          <p:nvPr/>
        </p:nvSpPr>
        <p:spPr bwMode="auto">
          <a:xfrm>
            <a:off x="0" y="141310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marL="0" marR="0" lvl="0" indent="0" algn="l" defTabSz="895859"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9583">
                    <a:srgbClr val="FFFFFF"/>
                  </a:gs>
                  <a:gs pos="24000">
                    <a:srgbClr val="FFFFFF"/>
                  </a:gs>
                </a:gsLst>
                <a:lin ang="5400000" scaled="0"/>
              </a:gradFill>
              <a:effectLst/>
              <a:uLnTx/>
              <a:uFillTx/>
              <a:latin typeface="Segoe UI Light"/>
              <a:ea typeface="ＭＳ Ｐゴシック" charset="0"/>
              <a:cs typeface="+mn-cs"/>
            </a:endParaRPr>
          </a:p>
        </p:txBody>
      </p:sp>
      <p:cxnSp>
        <p:nvCxnSpPr>
          <p:cNvPr id="10" name="Straight Connector 9"/>
          <p:cNvCxnSpPr/>
          <p:nvPr/>
        </p:nvCxnSpPr>
        <p:spPr>
          <a:xfrm>
            <a:off x="4131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3624900"/>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30</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github.com/dotnet</a:t>
                </a:r>
                <a:b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b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a:t>
                </a:r>
                <a:r>
                  <a:rPr kumimoji="0" lang="en-US" sz="1600" b="0" i="0" u="none" strike="noStrike" kern="0" cap="none" spc="0" normalizeH="0" baseline="0" noProof="0" err="1">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aspnet</a:t>
                </a:r>
                <a:endPar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40%</a:t>
              </a:r>
            </a:p>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New to .NET are students</a:t>
              </a:r>
            </a:p>
            <a:p>
              <a:pPr marL="0" marR="0" lvl="1" indent="0" algn="l" defTabSz="1218365" rtl="0" eaLnBrk="1" fontAlgn="base" latinLnBrk="0" hangingPunct="1">
                <a:lnSpc>
                  <a:spcPct val="90000"/>
                </a:lnSpc>
                <a:spcBef>
                  <a:spcPts val="0"/>
                </a:spcBef>
                <a:spcAft>
                  <a:spcPct val="0"/>
                </a:spcAft>
                <a:buClrTx/>
                <a:buSzTx/>
                <a:buFontTx/>
                <a:buNone/>
                <a:tabLst/>
                <a:defRPr/>
              </a:pPr>
              <a:endPar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0" y="3624899"/>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7x</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5</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#1 Most Loved </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Framework</a:t>
              </a:r>
            </a:p>
            <a:p>
              <a:pPr marL="0" marR="0" lvl="0" indent="0" algn="l" defTabSz="1218365"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&gt;1.5M</a:t>
              </a:r>
              <a:b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b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in Visual Studio</a:t>
              </a:r>
            </a:p>
          </p:txBody>
        </p:sp>
      </p:grpSp>
      <p:sp>
        <p:nvSpPr>
          <p:cNvPr id="6" name="Rectangle 5">
            <a:extLst>
              <a:ext uri="{FF2B5EF4-FFF2-40B4-BE49-F238E27FC236}">
                <a16:creationId xmlns:a16="http://schemas.microsoft.com/office/drawing/2014/main" id="{1025DCB2-A727-48F7-894A-8CF40E2F0840}"/>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272700" y="6001032"/>
            <a:ext cx="11058133"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9"/>
              </a:rPr>
              <a:t>insights.stackoverflow.com/survey/2019#most-loved-dreaded-and-wanted</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10"/>
              </a:rPr>
              <a:t>github.com/cncf/velocity/</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11"/>
              </a:rPr>
              <a:t>octoverse.github.com/</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12"/>
              </a:rPr>
              <a:t>www.techempower.com/benchmarks/#section=data-r18&amp;hw=ph&amp;test=plaintext</a:t>
            </a:r>
            <a:r>
              <a:rPr kumimoji="0" lang="en-US" sz="12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par>
                          <p:cTn id="48" fill="hold">
                            <p:stCondLst>
                              <p:cond delay="8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adoption</a:t>
            </a:r>
          </a:p>
        </p:txBody>
      </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EEE675D6-E7AA-4C94-B465-8FB2AD0CDCE9}"/>
              </a:ext>
            </a:extLst>
          </p:cNvPr>
          <p:cNvGrpSpPr/>
          <p:nvPr/>
        </p:nvGrpSpPr>
        <p:grpSpPr>
          <a:xfrm>
            <a:off x="125080" y="1775032"/>
            <a:ext cx="3844884" cy="3844884"/>
            <a:chOff x="1360449" y="1962615"/>
            <a:chExt cx="4215161" cy="4215161"/>
          </a:xfrm>
        </p:grpSpPr>
        <p:sp>
          <p:nvSpPr>
            <p:cNvPr id="21" name="Oval 20">
              <a:extLst>
                <a:ext uri="{FF2B5EF4-FFF2-40B4-BE49-F238E27FC236}">
                  <a16:creationId xmlns:a16="http://schemas.microsoft.com/office/drawing/2014/main" id="{F59228CB-93F5-4EA1-BBA2-1EF22EB9E3A3}"/>
                </a:ext>
              </a:extLst>
            </p:cNvPr>
            <p:cNvSpPr/>
            <p:nvPr/>
          </p:nvSpPr>
          <p:spPr bwMode="auto">
            <a:xfrm>
              <a:off x="1360449" y="1962615"/>
              <a:ext cx="4215161" cy="4215161"/>
            </a:xfrm>
            <a:prstGeom prst="ellipse">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B97157A-D44F-4DFC-BEDF-A95F5A96CBEC}"/>
                </a:ext>
              </a:extLst>
            </p:cNvPr>
            <p:cNvSpPr txBox="1"/>
            <p:nvPr/>
          </p:nvSpPr>
          <p:spPr>
            <a:xfrm>
              <a:off x="2018371" y="2698596"/>
              <a:ext cx="2832409" cy="53986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Visual Studio </a:t>
              </a:r>
            </a:p>
          </p:txBody>
        </p:sp>
        <p:sp>
          <p:nvSpPr>
            <p:cNvPr id="23" name="TextBox 22">
              <a:extLst>
                <a:ext uri="{FF2B5EF4-FFF2-40B4-BE49-F238E27FC236}">
                  <a16:creationId xmlns:a16="http://schemas.microsoft.com/office/drawing/2014/main" id="{D9B2780E-A6D9-4ED0-A852-26C89A3D8A17}"/>
                </a:ext>
              </a:extLst>
            </p:cNvPr>
            <p:cNvSpPr txBox="1"/>
            <p:nvPr/>
          </p:nvSpPr>
          <p:spPr>
            <a:xfrm>
              <a:off x="1852247" y="3681046"/>
              <a:ext cx="3188677" cy="1889533"/>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+1 million new </a:t>
              </a:r>
              <a:r>
                <a:rPr kumimoji="0" lang="en-US" sz="2800" b="0" i="0" u="none" strike="noStrike" kern="1200" cap="none" spc="0" normalizeH="0" baseline="0" noProof="0">
                  <a:ln>
                    <a:noFill/>
                  </a:ln>
                  <a:solidFill>
                    <a:srgbClr val="FFFFFF"/>
                  </a:solidFill>
                  <a:effectLst/>
                  <a:uLnTx/>
                  <a:uFillTx/>
                  <a:latin typeface="Segoe UI"/>
                  <a:ea typeface="+mn-ea"/>
                  <a:cs typeface="+mn-cs"/>
                </a:rPr>
                <a:t>monthly active .NET developers in last year</a:t>
              </a:r>
            </a:p>
          </p:txBody>
        </p:sp>
      </p:grpSp>
      <p:grpSp>
        <p:nvGrpSpPr>
          <p:cNvPr id="24" name="Group 23">
            <a:extLst>
              <a:ext uri="{FF2B5EF4-FFF2-40B4-BE49-F238E27FC236}">
                <a16:creationId xmlns:a16="http://schemas.microsoft.com/office/drawing/2014/main" id="{2B42D8A4-F6EA-49F9-8B3D-64D820357CE5}"/>
              </a:ext>
            </a:extLst>
          </p:cNvPr>
          <p:cNvGrpSpPr/>
          <p:nvPr/>
        </p:nvGrpSpPr>
        <p:grpSpPr>
          <a:xfrm>
            <a:off x="8228404" y="1775032"/>
            <a:ext cx="3844884" cy="3844884"/>
            <a:chOff x="1360449" y="1962615"/>
            <a:chExt cx="4215161" cy="4215161"/>
          </a:xfrm>
          <a:solidFill>
            <a:srgbClr val="512BD4"/>
          </a:solidFill>
        </p:grpSpPr>
        <p:sp>
          <p:nvSpPr>
            <p:cNvPr id="25" name="Oval 24">
              <a:extLst>
                <a:ext uri="{FF2B5EF4-FFF2-40B4-BE49-F238E27FC236}">
                  <a16:creationId xmlns:a16="http://schemas.microsoft.com/office/drawing/2014/main" id="{9DF7B8C7-04D7-4757-BABC-6D9FCD54141C}"/>
                </a:ext>
              </a:extLst>
            </p:cNvPr>
            <p:cNvSpPr/>
            <p:nvPr/>
          </p:nvSpPr>
          <p:spPr bwMode="auto">
            <a:xfrm>
              <a:off x="1360449" y="1962615"/>
              <a:ext cx="4215161" cy="421516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D8DFD2C-ABEE-4328-B51C-13BE7CF4345F}"/>
                </a:ext>
              </a:extLst>
            </p:cNvPr>
            <p:cNvSpPr txBox="1"/>
            <p:nvPr/>
          </p:nvSpPr>
          <p:spPr>
            <a:xfrm>
              <a:off x="1730624" y="2698596"/>
              <a:ext cx="3432742" cy="53986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.NET on Linux</a:t>
              </a:r>
            </a:p>
          </p:txBody>
        </p:sp>
        <p:sp>
          <p:nvSpPr>
            <p:cNvPr id="27" name="TextBox 26">
              <a:extLst>
                <a:ext uri="{FF2B5EF4-FFF2-40B4-BE49-F238E27FC236}">
                  <a16:creationId xmlns:a16="http://schemas.microsoft.com/office/drawing/2014/main" id="{EC4D1FC8-C0F0-4F56-8BE4-E508CC6F1736}"/>
                </a:ext>
              </a:extLst>
            </p:cNvPr>
            <p:cNvSpPr txBox="1"/>
            <p:nvPr/>
          </p:nvSpPr>
          <p:spPr>
            <a:xfrm>
              <a:off x="1852247" y="3681046"/>
              <a:ext cx="3188677" cy="1889533"/>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&gt;1 million </a:t>
              </a:r>
              <a:br>
                <a:rPr kumimoji="0" lang="en-US" sz="2800" b="1" i="0" u="none" strike="noStrike" kern="1200" cap="none" spc="0" normalizeH="0" baseline="0" noProof="0">
                  <a:ln>
                    <a:noFill/>
                  </a:ln>
                  <a:solidFill>
                    <a:srgbClr val="FFFFFF"/>
                  </a:solidFill>
                  <a:effectLst/>
                  <a:uLnTx/>
                  <a:uFillTx/>
                  <a:latin typeface="Segoe UI"/>
                  <a:ea typeface="+mn-ea"/>
                  <a:cs typeface="+mn-cs"/>
                </a:rPr>
              </a:br>
              <a:r>
                <a:rPr kumimoji="0" lang="en-US" sz="2800" b="0" i="0" u="none" strike="noStrike" kern="1200" cap="none" spc="0" normalizeH="0" baseline="0" noProof="0">
                  <a:ln>
                    <a:noFill/>
                  </a:ln>
                  <a:solidFill>
                    <a:srgbClr val="FFFFFF"/>
                  </a:solidFill>
                  <a:effectLst/>
                  <a:uLnTx/>
                  <a:uFillTx/>
                  <a:latin typeface="Segoe UI"/>
                  <a:ea typeface="+mn-ea"/>
                  <a:cs typeface="+mn-cs"/>
                </a:rPr>
                <a:t>publishes from Visual Studio to Linux</a:t>
              </a:r>
            </a:p>
          </p:txBody>
        </p:sp>
      </p:grpSp>
      <p:grpSp>
        <p:nvGrpSpPr>
          <p:cNvPr id="28" name="Group 27">
            <a:extLst>
              <a:ext uri="{FF2B5EF4-FFF2-40B4-BE49-F238E27FC236}">
                <a16:creationId xmlns:a16="http://schemas.microsoft.com/office/drawing/2014/main" id="{F280B01A-E64E-429B-AD1A-B676B9844CA6}"/>
              </a:ext>
            </a:extLst>
          </p:cNvPr>
          <p:cNvGrpSpPr/>
          <p:nvPr/>
        </p:nvGrpSpPr>
        <p:grpSpPr>
          <a:xfrm>
            <a:off x="4173558" y="1775032"/>
            <a:ext cx="3844884" cy="3844884"/>
            <a:chOff x="1360449" y="1962615"/>
            <a:chExt cx="4215161" cy="4215161"/>
          </a:xfrm>
          <a:solidFill>
            <a:srgbClr val="512BD4"/>
          </a:solidFill>
        </p:grpSpPr>
        <p:sp>
          <p:nvSpPr>
            <p:cNvPr id="29" name="Oval 28">
              <a:extLst>
                <a:ext uri="{FF2B5EF4-FFF2-40B4-BE49-F238E27FC236}">
                  <a16:creationId xmlns:a16="http://schemas.microsoft.com/office/drawing/2014/main" id="{6AADEC37-E195-479A-AC7F-433F55C94B3D}"/>
                </a:ext>
              </a:extLst>
            </p:cNvPr>
            <p:cNvSpPr/>
            <p:nvPr/>
          </p:nvSpPr>
          <p:spPr bwMode="auto">
            <a:xfrm>
              <a:off x="1360449" y="1962615"/>
              <a:ext cx="4215161" cy="421516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D80EE537-CF18-4579-AB08-5A139E86107E}"/>
                </a:ext>
              </a:extLst>
            </p:cNvPr>
            <p:cNvSpPr txBox="1"/>
            <p:nvPr/>
          </p:nvSpPr>
          <p:spPr>
            <a:xfrm>
              <a:off x="2018371" y="2698596"/>
              <a:ext cx="2832409" cy="53986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.NET Core</a:t>
              </a:r>
            </a:p>
          </p:txBody>
        </p:sp>
        <p:sp>
          <p:nvSpPr>
            <p:cNvPr id="31" name="TextBox 30">
              <a:extLst>
                <a:ext uri="{FF2B5EF4-FFF2-40B4-BE49-F238E27FC236}">
                  <a16:creationId xmlns:a16="http://schemas.microsoft.com/office/drawing/2014/main" id="{4F2DA844-1779-41B3-8D72-BFAF56447647}"/>
                </a:ext>
              </a:extLst>
            </p:cNvPr>
            <p:cNvSpPr txBox="1"/>
            <p:nvPr/>
          </p:nvSpPr>
          <p:spPr>
            <a:xfrm>
              <a:off x="1852247" y="3681046"/>
              <a:ext cx="3188677" cy="1889533"/>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+600K new </a:t>
              </a:r>
              <a:r>
                <a:rPr kumimoji="0" lang="en-US" sz="2800" b="0" i="0" u="none" strike="noStrike" kern="1200" cap="none" spc="0" normalizeH="0" baseline="0" noProof="0">
                  <a:ln>
                    <a:noFill/>
                  </a:ln>
                  <a:solidFill>
                    <a:srgbClr val="FFFFFF"/>
                  </a:solidFill>
                  <a:effectLst/>
                  <a:uLnTx/>
                  <a:uFillTx/>
                  <a:latin typeface="Segoe UI"/>
                  <a:ea typeface="+mn-ea"/>
                  <a:cs typeface="+mn-cs"/>
                </a:rPr>
                <a:t>monthly active developers in </a:t>
              </a:r>
              <a:br>
                <a:rPr kumimoji="0" lang="en-US" sz="2800" b="0" i="0" u="none" strike="noStrike" kern="1200" cap="none" spc="0" normalizeH="0" baseline="0" noProof="0">
                  <a:ln>
                    <a:noFill/>
                  </a:ln>
                  <a:solidFill>
                    <a:srgbClr val="FFFFFF"/>
                  </a:solidFill>
                  <a:effectLst/>
                  <a:uLnTx/>
                  <a:uFillTx/>
                  <a:latin typeface="Segoe UI"/>
                  <a:ea typeface="+mn-ea"/>
                  <a:cs typeface="+mn-cs"/>
                </a:rPr>
              </a:br>
              <a:r>
                <a:rPr kumimoji="0" lang="en-US" sz="2800" b="0" i="0" u="none" strike="noStrike" kern="1200" cap="none" spc="0" normalizeH="0" baseline="0" noProof="0">
                  <a:ln>
                    <a:noFill/>
                  </a:ln>
                  <a:solidFill>
                    <a:srgbClr val="FFFFFF"/>
                  </a:solidFill>
                  <a:effectLst/>
                  <a:uLnTx/>
                  <a:uFillTx/>
                  <a:latin typeface="Segoe UI"/>
                  <a:ea typeface="+mn-ea"/>
                  <a:cs typeface="+mn-cs"/>
                </a:rPr>
                <a:t>last year</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anim calcmode="lin" valueType="num">
                                      <p:cBhvr>
                                        <p:cTn id="8" dur="750" fill="hold"/>
                                        <p:tgtEl>
                                          <p:spTgt spid="20"/>
                                        </p:tgtEl>
                                        <p:attrNameLst>
                                          <p:attrName>ppt_x</p:attrName>
                                        </p:attrNameLst>
                                      </p:cBhvr>
                                      <p:tavLst>
                                        <p:tav tm="0">
                                          <p:val>
                                            <p:strVal val="#ppt_x"/>
                                          </p:val>
                                        </p:tav>
                                        <p:tav tm="100000">
                                          <p:val>
                                            <p:strVal val="#ppt_x"/>
                                          </p:val>
                                        </p:tav>
                                      </p:tavLst>
                                    </p:anim>
                                    <p:anim calcmode="lin" valueType="num">
                                      <p:cBhvr>
                                        <p:cTn id="9" dur="75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750"/>
                                        <p:tgtEl>
                                          <p:spTgt spid="28"/>
                                        </p:tgtEl>
                                      </p:cBhvr>
                                    </p:animEffect>
                                    <p:anim calcmode="lin" valueType="num">
                                      <p:cBhvr>
                                        <p:cTn id="14" dur="750" fill="hold"/>
                                        <p:tgtEl>
                                          <p:spTgt spid="28"/>
                                        </p:tgtEl>
                                        <p:attrNameLst>
                                          <p:attrName>ppt_x</p:attrName>
                                        </p:attrNameLst>
                                      </p:cBhvr>
                                      <p:tavLst>
                                        <p:tav tm="0">
                                          <p:val>
                                            <p:strVal val="#ppt_x"/>
                                          </p:val>
                                        </p:tav>
                                        <p:tav tm="100000">
                                          <p:val>
                                            <p:strVal val="#ppt_x"/>
                                          </p:val>
                                        </p:tav>
                                      </p:tavLst>
                                    </p:anim>
                                    <p:anim calcmode="lin" valueType="num">
                                      <p:cBhvr>
                                        <p:cTn id="15" dur="75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750"/>
                                        <p:tgtEl>
                                          <p:spTgt spid="24"/>
                                        </p:tgtEl>
                                      </p:cBhvr>
                                    </p:animEffect>
                                    <p:anim calcmode="lin" valueType="num">
                                      <p:cBhvr>
                                        <p:cTn id="20" dur="750" fill="hold"/>
                                        <p:tgtEl>
                                          <p:spTgt spid="24"/>
                                        </p:tgtEl>
                                        <p:attrNameLst>
                                          <p:attrName>ppt_x</p:attrName>
                                        </p:attrNameLst>
                                      </p:cBhvr>
                                      <p:tavLst>
                                        <p:tav tm="0">
                                          <p:val>
                                            <p:strVal val="#ppt_x"/>
                                          </p:val>
                                        </p:tav>
                                        <p:tav tm="100000">
                                          <p:val>
                                            <p:strVal val="#ppt_x"/>
                                          </p:val>
                                        </p:tav>
                                      </p:tavLst>
                                    </p:anim>
                                    <p:anim calcmode="lin" valueType="num">
                                      <p:cBhvr>
                                        <p:cTn id="21"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a:t>
            </a:r>
            <a:r>
              <a:rPr lang="en-US" sz="1200" u="sng" dirty="0">
                <a:solidFill>
                  <a:srgbClr val="512BD4"/>
                </a:solidFill>
              </a:rPr>
              <a:t>5</a:t>
            </a:r>
            <a:r>
              <a:rPr lang="en-US" sz="1200" dirty="0">
                <a:solidFill>
                  <a:srgbClr val="999999"/>
                </a:solidFill>
              </a:rPr>
              <a:t>.</a:t>
            </a:r>
            <a:endParaRPr lang="en-US" sz="1200" dirty="0"/>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0750" y="1091270"/>
            <a:ext cx="7107936" cy="3352800"/>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endParaRPr lang="en-US"/>
            </a:p>
          </p:txBody>
        </p:sp>
      </p:grpSp>
      <p:sp>
        <p:nvSpPr>
          <p:cNvPr id="28" name="Rectangle 27">
            <a:extLst>
              <a:ext uri="{FF2B5EF4-FFF2-40B4-BE49-F238E27FC236}">
                <a16:creationId xmlns:a16="http://schemas.microsoft.com/office/drawing/2014/main" id="{783E54E9-C2CB-4BAE-A56D-FE93658BC768}"/>
              </a:ext>
            </a:extLst>
          </p:cNvPr>
          <p:cNvSpPr/>
          <p:nvPr/>
        </p:nvSpPr>
        <p:spPr>
          <a:xfrm>
            <a:off x="2706866" y="3860813"/>
            <a:ext cx="1912395" cy="338554"/>
          </a:xfrm>
          <a:prstGeom prst="rect">
            <a:avLst/>
          </a:prstGeom>
        </p:spPr>
        <p:txBody>
          <a:bodyPr wrap="square">
            <a:spAutoFit/>
          </a:bodyPr>
          <a:lstStyle/>
          <a:p>
            <a:pPr algn="ctr"/>
            <a:r>
              <a:rPr lang="en-US" sz="1600" dirty="0">
                <a:solidFill>
                  <a:schemeClr val="accent5">
                    <a:lumMod val="75000"/>
                  </a:schemeClr>
                </a:solidFill>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626" y="3860813"/>
            <a:ext cx="1912395" cy="338554"/>
          </a:xfrm>
          <a:prstGeom prst="rect">
            <a:avLst/>
          </a:prstGeom>
        </p:spPr>
        <p:txBody>
          <a:bodyPr wrap="square">
            <a:spAutoFit/>
          </a:bodyPr>
          <a:lstStyle/>
          <a:p>
            <a:pPr algn="ctr"/>
            <a:r>
              <a:rPr lang="en-US" sz="1600" dirty="0">
                <a:solidFill>
                  <a:schemeClr val="accent5">
                    <a:lumMod val="75000"/>
                  </a:schemeClr>
                </a:solidFill>
              </a:rPr>
              <a:t>.NET Core</a:t>
            </a:r>
          </a:p>
        </p:txBody>
      </p:sp>
      <p:sp>
        <p:nvSpPr>
          <p:cNvPr id="30" name="Rectangle 29">
            <a:extLst>
              <a:ext uri="{FF2B5EF4-FFF2-40B4-BE49-F238E27FC236}">
                <a16:creationId xmlns:a16="http://schemas.microsoft.com/office/drawing/2014/main" id="{7060EEB8-3EF0-44F4-A03D-278BDC0CA73C}"/>
              </a:ext>
            </a:extLst>
          </p:cNvPr>
          <p:cNvSpPr/>
          <p:nvPr/>
        </p:nvSpPr>
        <p:spPr>
          <a:xfrm>
            <a:off x="7617434" y="3860813"/>
            <a:ext cx="1912395" cy="338554"/>
          </a:xfrm>
          <a:prstGeom prst="rect">
            <a:avLst/>
          </a:prstGeom>
        </p:spPr>
        <p:txBody>
          <a:bodyPr wrap="square">
            <a:spAutoFit/>
          </a:bodyPr>
          <a:lstStyle/>
          <a:p>
            <a:pPr algn="ctr"/>
            <a:r>
              <a:rPr lang="en-US" sz="1600" dirty="0">
                <a:solidFill>
                  <a:schemeClr val="accent5">
                    <a:lumMod val="75000"/>
                  </a:schemeClr>
                </a:solidFill>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243" y="2674728"/>
            <a:ext cx="1914941" cy="676857"/>
            <a:chOff x="5054243" y="2674728"/>
            <a:chExt cx="1914941" cy="676857"/>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23220"/>
            </a:xfrm>
            <a:prstGeom prst="rect">
              <a:avLst/>
            </a:prstGeom>
          </p:spPr>
          <p:txBody>
            <a:bodyPr wrap="square">
              <a:spAutoFit/>
            </a:bodyPr>
            <a:lstStyle/>
            <a:p>
              <a:pPr algn="ctr"/>
              <a:r>
                <a:rPr lang="en-US" sz="2800" b="1" dirty="0">
                  <a:solidFill>
                    <a:schemeClr val="accent5">
                      <a:lumMod val="75000"/>
                    </a:schemeClr>
                  </a:solidFill>
                </a:rPr>
                <a:t>2.22M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1822" y="3025114"/>
            <a:ext cx="1925783" cy="550718"/>
            <a:chOff x="5042781" y="2763711"/>
            <a:chExt cx="1925783" cy="550718"/>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0.73M</a:t>
              </a:r>
              <a:endParaRPr lang="en-US" sz="2800" b="1" dirty="0">
                <a:solidFill>
                  <a:schemeClr val="accent5">
                    <a:lumMod val="75000"/>
                  </a:schemeClr>
                </a:solidFill>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334" y="3002480"/>
            <a:ext cx="1925783" cy="550718"/>
            <a:chOff x="5042781" y="2763711"/>
            <a:chExt cx="1925783" cy="550718"/>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0.53M</a:t>
              </a:r>
              <a:endParaRPr lang="en-US" sz="2800" b="1" dirty="0">
                <a:solidFill>
                  <a:schemeClr val="accent5">
                    <a:lumMod val="75000"/>
                  </a:schemeClr>
                </a:solidFill>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spTree>
    <p:extLst>
      <p:ext uri="{BB962C8B-B14F-4D97-AF65-F5344CB8AC3E}">
        <p14:creationId xmlns:p14="http://schemas.microsoft.com/office/powerpoint/2010/main" val="335127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7FFB35-87DA-44FF-A94C-2DF830BAB839}"/>
              </a:ext>
            </a:extLst>
          </p:cNvPr>
          <p:cNvSpPr/>
          <p:nvPr/>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E895D2-0598-443A-8045-A979B8E827C5}"/>
              </a:ext>
            </a:extLst>
          </p:cNvPr>
          <p:cNvSpPr>
            <a:spLocks noGrp="1"/>
          </p:cNvSpPr>
          <p:nvPr>
            <p:ph type="title"/>
          </p:nvPr>
        </p:nvSpPr>
        <p:spPr>
          <a:xfrm>
            <a:off x="708579" y="1012999"/>
            <a:ext cx="4939186" cy="2215991"/>
          </a:xfrm>
        </p:spPr>
        <p:txBody>
          <a:bodyPr/>
          <a:lstStyle/>
          <a:p>
            <a:r>
              <a:rPr lang="en-US" dirty="0"/>
              <a:t>Stack Overflow completes their migration to .NET Core 3.1</a:t>
            </a:r>
          </a:p>
        </p:txBody>
      </p:sp>
      <p:pic>
        <p:nvPicPr>
          <p:cNvPr id="6" name="Graphic 5">
            <a:extLst>
              <a:ext uri="{FF2B5EF4-FFF2-40B4-BE49-F238E27FC236}">
                <a16:creationId xmlns:a16="http://schemas.microsoft.com/office/drawing/2014/main" id="{51AD4D6B-2260-4BE7-9646-3939DFB82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3034" y="2991929"/>
            <a:ext cx="4441931" cy="870966"/>
          </a:xfrm>
          <a:prstGeom prst="rect">
            <a:avLst/>
          </a:prstGeom>
        </p:spPr>
      </p:pic>
      <p:sp>
        <p:nvSpPr>
          <p:cNvPr id="8" name="TextBox 7">
            <a:extLst>
              <a:ext uri="{FF2B5EF4-FFF2-40B4-BE49-F238E27FC236}">
                <a16:creationId xmlns:a16="http://schemas.microsoft.com/office/drawing/2014/main" id="{82166D8B-E7E8-441F-A2A5-C6FADA4C0375}"/>
              </a:ext>
            </a:extLst>
          </p:cNvPr>
          <p:cNvSpPr txBox="1"/>
          <p:nvPr/>
        </p:nvSpPr>
        <p:spPr>
          <a:xfrm>
            <a:off x="708579" y="4475748"/>
            <a:ext cx="4645474" cy="1477328"/>
          </a:xfrm>
          <a:prstGeom prst="rect">
            <a:avLst/>
          </a:prstGeom>
          <a:noFill/>
        </p:spPr>
        <p:txBody>
          <a:bodyPr wrap="square" lIns="0" tIns="0" rIns="0" bIns="0" rtlCol="0">
            <a:spAutoFit/>
          </a:bodyPr>
          <a:lstStyle/>
          <a:p>
            <a:pPr algn="l"/>
            <a:r>
              <a:rPr lang="en-US" sz="2400" dirty="0"/>
              <a:t>Stack Overflow sees better performance, faster development, and containerization benefits with .NET Core.</a:t>
            </a:r>
            <a:endParaRPr lang="en-US" sz="1200" dirty="0"/>
          </a:p>
        </p:txBody>
      </p:sp>
    </p:spTree>
    <p:extLst>
      <p:ext uri="{BB962C8B-B14F-4D97-AF65-F5344CB8AC3E}">
        <p14:creationId xmlns:p14="http://schemas.microsoft.com/office/powerpoint/2010/main" val="36775359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err="1">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7507</TotalTime>
  <Words>3164</Words>
  <Application>Microsoft Office PowerPoint</Application>
  <PresentationFormat>Widescreen</PresentationFormat>
  <Paragraphs>369</Paragraphs>
  <Slides>25</Slides>
  <Notes>16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Semibold</vt:lpstr>
      <vt:lpstr>Segoe UI Semilight</vt:lpstr>
      <vt:lpstr>Wingdings</vt:lpstr>
      <vt:lpstr>1_Dotnet_Template</vt:lpstr>
      <vt:lpstr>PowerPoint Presentation</vt:lpstr>
      <vt:lpstr>PowerPoint Presentation</vt:lpstr>
      <vt:lpstr>.NET ecosystem momentum </vt:lpstr>
      <vt:lpstr>.NET adoption</vt:lpstr>
      <vt:lpstr>.NET is Fast. Really Fast!</vt:lpstr>
      <vt:lpstr>Stack Overflow completes their migration to .NET Core 3.1</vt:lpstr>
      <vt:lpstr>… and is getting even faster</vt:lpstr>
      <vt:lpstr>.NET is Fast. Really Fast!</vt:lpstr>
      <vt:lpstr>.NET is the platform of choice for the top 100K websites</vt:lpstr>
      <vt:lpstr>PowerPoint Presentation</vt:lpstr>
      <vt:lpstr>PowerPoint Presentation</vt:lpstr>
      <vt:lpstr>The .NET Roadmap</vt:lpstr>
      <vt:lpstr>The .NET Roadmap</vt:lpstr>
      <vt:lpstr>The .NET Roadmap</vt:lpstr>
      <vt:lpstr>PowerPoint Presentation</vt:lpstr>
      <vt:lpstr>One .NET vision – .NET 5 to 6 "wave"</vt:lpstr>
      <vt:lpstr>.NET 5 to .NET 6 “wave”</vt:lpstr>
      <vt:lpstr>.NET - a unified platform</vt:lpstr>
      <vt:lpstr>.NET Schedule</vt:lpstr>
      <vt:lpstr>Cloud native investments</vt:lpstr>
      <vt:lpstr>Learn more</vt:lpstr>
      <vt:lpstr>Learn how to program with C#</vt:lpstr>
      <vt:lpstr>Learn? Microsoft Learn</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112</cp:revision>
  <cp:lastPrinted>2018-03-26T22:33:58Z</cp:lastPrinted>
  <dcterms:created xsi:type="dcterms:W3CDTF">2018-01-09T22:22:16Z</dcterms:created>
  <dcterms:modified xsi:type="dcterms:W3CDTF">2020-07-25T15:49:26Z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